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8" r:id="rId3"/>
    <p:sldId id="259" r:id="rId4"/>
    <p:sldId id="261" r:id="rId5"/>
    <p:sldId id="262" r:id="rId6"/>
    <p:sldId id="263" r:id="rId7"/>
    <p:sldId id="268" r:id="rId8"/>
    <p:sldId id="270" r:id="rId9"/>
    <p:sldId id="272" r:id="rId10"/>
    <p:sldId id="273" r:id="rId11"/>
    <p:sldId id="274" r:id="rId12"/>
    <p:sldId id="275" r:id="rId13"/>
    <p:sldId id="276" r:id="rId14"/>
    <p:sldId id="277" r:id="rId15"/>
    <p:sldId id="294" r:id="rId16"/>
    <p:sldId id="298" r:id="rId17"/>
    <p:sldId id="300" r:id="rId18"/>
    <p:sldId id="302" r:id="rId19"/>
    <p:sldId id="304" r:id="rId20"/>
    <p:sldId id="31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716"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4FD7B0-2AD1-4836-9093-1BB36CEA7137}" type="datetimeFigureOut">
              <a:rPr lang="ru-RU" smtClean="0"/>
              <a:pPr/>
              <a:t>27.04.2015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B1656B-C94E-4370-96A9-1DC85454DFE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2428891"/>
          </a:xfrm>
        </p:spPr>
        <p:txBody>
          <a:bodyPr/>
          <a:lstStyle/>
          <a:p>
            <a:r>
              <a:rPr lang="en-US" b="1" dirty="0" smtClean="0">
                <a:solidFill>
                  <a:srgbClr val="C00000"/>
                </a:solidFill>
              </a:rPr>
              <a:t>Lecture </a:t>
            </a:r>
            <a:r>
              <a:rPr lang="en-US" b="1" dirty="0" smtClean="0">
                <a:solidFill>
                  <a:srgbClr val="C00000"/>
                </a:solidFill>
              </a:rPr>
              <a:t>14. Technology Center Assessment</a:t>
            </a:r>
            <a:endParaRPr lang="ru-RU" b="1" dirty="0">
              <a:solidFill>
                <a:srgbClr val="C00000"/>
              </a:solidFill>
            </a:endParaRPr>
          </a:p>
        </p:txBody>
      </p:sp>
      <p:sp>
        <p:nvSpPr>
          <p:cNvPr id="3" name="Подзаголовок 2"/>
          <p:cNvSpPr>
            <a:spLocks noGrp="1"/>
          </p:cNvSpPr>
          <p:nvPr>
            <p:ph type="subTitle" idx="1"/>
          </p:nvPr>
        </p:nvSpPr>
        <p:spPr/>
        <p:txBody>
          <a:bodyPr/>
          <a:lstStyle/>
          <a:p>
            <a:endParaRPr lang="ru-RU"/>
          </a:p>
        </p:txBody>
      </p:sp>
      <p:pic>
        <p:nvPicPr>
          <p:cNvPr id="4" name="Рисунок 3" descr="AQOCA96BJ7ACA4RYAQ4CAKIX9QBCA6RZYO0CAIJFX3CCARYKYWXCAL6WNHJCAD8U0QJCAA0LYBVCA4WE51BCA23672BCAGKW1TPCAE8X4VRCAG3O51QCA484GWNCAEKK6LACA1Q2Z0XCA96HDXFCAIV72VB.jpg"/>
          <p:cNvPicPr>
            <a:picLocks noChangeAspect="1"/>
          </p:cNvPicPr>
          <p:nvPr/>
        </p:nvPicPr>
        <p:blipFill>
          <a:blip r:embed="rId2"/>
          <a:stretch>
            <a:fillRect/>
          </a:stretch>
        </p:blipFill>
        <p:spPr>
          <a:xfrm>
            <a:off x="1285852" y="2357430"/>
            <a:ext cx="6643733" cy="400052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lnSpcReduction="10000"/>
          </a:bodyPr>
          <a:lstStyle/>
          <a:p>
            <a:pPr>
              <a:buNone/>
            </a:pPr>
            <a:r>
              <a:rPr lang="en-US" sz="3600" dirty="0" smtClean="0"/>
              <a:t>2. Training and development:</a:t>
            </a:r>
            <a:br>
              <a:rPr lang="en-US" sz="3600" dirty="0" smtClean="0"/>
            </a:br>
            <a:r>
              <a:rPr lang="en-US" sz="3600" dirty="0" smtClean="0"/>
              <a:t>The procedure of assessment helps to identify the potential of each employee, which greatly facilitates the formation of educational programs and career plans</a:t>
            </a:r>
            <a:r>
              <a:rPr lang="en-US" sz="3600" dirty="0" smtClean="0"/>
              <a:t>.</a:t>
            </a:r>
          </a:p>
          <a:p>
            <a:pPr>
              <a:buNone/>
            </a:pPr>
            <a:r>
              <a:rPr lang="en-US" sz="3600" dirty="0" smtClean="0"/>
              <a:t/>
            </a:r>
            <a:br>
              <a:rPr lang="en-US" sz="3600" dirty="0" smtClean="0"/>
            </a:br>
            <a:r>
              <a:rPr lang="en-US" sz="3600" dirty="0" smtClean="0"/>
              <a:t>The results of assessment to enable the candidate to see what skills they need to develop </a:t>
            </a:r>
            <a:r>
              <a:rPr lang="en-US" sz="3600" dirty="0" smtClean="0"/>
              <a:t>independently.</a:t>
            </a:r>
            <a:r>
              <a:rPr lang="en-US" dirty="0" smtClean="0"/>
              <a:t/>
            </a:r>
            <a:br>
              <a:rPr lang="en-US" dirty="0" smtClean="0"/>
            </a:br>
            <a:endParaRPr lang="en-US" b="1"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pPr>
              <a:buNone/>
            </a:pPr>
            <a:r>
              <a:rPr lang="en-US" dirty="0" smtClean="0"/>
              <a:t>3. Selection:</a:t>
            </a:r>
            <a:br>
              <a:rPr lang="en-US" dirty="0" smtClean="0"/>
            </a:br>
            <a:r>
              <a:rPr lang="en-US" dirty="0" smtClean="0"/>
              <a:t>Every organization wants to be able to identify and select the best employees.</a:t>
            </a:r>
            <a:br>
              <a:rPr lang="en-US" dirty="0" smtClean="0"/>
            </a:br>
            <a:r>
              <a:rPr lang="en-US" dirty="0" smtClean="0"/>
              <a:t>An elaborate procedure of assessment makes it possible to select the ideal candidates for any vacancy.</a:t>
            </a:r>
          </a:p>
          <a:p>
            <a:pPr>
              <a:buNone/>
            </a:pPr>
            <a:r>
              <a:rPr lang="ru-RU" dirty="0" smtClean="0"/>
              <a:t> </a:t>
            </a:r>
            <a:endParaRPr lang="ru-RU" dirty="0" smtClean="0"/>
          </a:p>
          <a:p>
            <a:endParaRPr lang="ru-RU" dirty="0"/>
          </a:p>
        </p:txBody>
      </p:sp>
      <p:pic>
        <p:nvPicPr>
          <p:cNvPr id="5" name="Рисунок 4" descr="CZ4CA2PUI0MCACHO4CTCAH4AIDMCAHV4DANCAADPTZACA5WQY4NCAIGKTX8CAS358F7CA74ITWMCA8KJUDICAGRUVWWCAM7YRFACAH4MYTFCA9Z40M5CA5E2BIQCAAYJW96CAHBTAJZCAW3Y49UCARXRZ59.jpg"/>
          <p:cNvPicPr>
            <a:picLocks noChangeAspect="1"/>
          </p:cNvPicPr>
          <p:nvPr/>
        </p:nvPicPr>
        <p:blipFill>
          <a:blip r:embed="rId2"/>
          <a:stretch>
            <a:fillRect/>
          </a:stretch>
        </p:blipFill>
        <p:spPr>
          <a:xfrm>
            <a:off x="3833812" y="3214686"/>
            <a:ext cx="5310188" cy="364331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sz="2800" dirty="0" smtClean="0"/>
              <a:t>	</a:t>
            </a:r>
            <a:r>
              <a:rPr lang="en-US" sz="2800" dirty="0" smtClean="0"/>
              <a:t>4. Promotion:</a:t>
            </a:r>
            <a:br>
              <a:rPr lang="en-US" sz="2800" dirty="0" smtClean="0"/>
            </a:br>
            <a:r>
              <a:rPr lang="en-US" sz="2800" dirty="0" smtClean="0"/>
              <a:t>The results of assessment can be the basis for the promotion of an employee, as they help to identify those who have the management capacity.</a:t>
            </a:r>
            <a:br>
              <a:rPr lang="en-US" sz="2800" dirty="0" smtClean="0"/>
            </a:br>
            <a:r>
              <a:rPr lang="en-US" sz="2800" dirty="0" smtClean="0"/>
              <a:t>Such employees are offered positions with a wide range of powers and a high level of </a:t>
            </a:r>
            <a:r>
              <a:rPr lang="en-US" sz="2800" dirty="0" smtClean="0"/>
              <a:t>responsibility</a:t>
            </a:r>
            <a:r>
              <a:rPr lang="en-US" dirty="0" smtClean="0"/>
              <a:t>.</a:t>
            </a:r>
          </a:p>
          <a:p>
            <a:pPr>
              <a:buNone/>
            </a:pPr>
            <a:endParaRPr lang="ru-RU" dirty="0"/>
          </a:p>
        </p:txBody>
      </p:sp>
      <p:pic>
        <p:nvPicPr>
          <p:cNvPr id="4" name="Рисунок 3" descr="SJTCAMP74YICAPMOFTKCATVTJ2KCA2OTAAYCANYA6CSCA25125VCAL5TUGFCAQPDOEGCARRBR8SCAGG5DYQCA4RXB3OCAHA5SPPCAQH9GZXCA9IXAC4CAKE38OKCANONJH0CA52YX2HCAHV1F5ICAQZJNVF.jpg"/>
          <p:cNvPicPr>
            <a:picLocks noChangeAspect="1"/>
          </p:cNvPicPr>
          <p:nvPr/>
        </p:nvPicPr>
        <p:blipFill>
          <a:blip r:embed="rId2"/>
          <a:stretch>
            <a:fillRect/>
          </a:stretch>
        </p:blipFill>
        <p:spPr>
          <a:xfrm>
            <a:off x="4010024" y="3071810"/>
            <a:ext cx="4848256" cy="378619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dirty="0" smtClean="0"/>
              <a:t>	</a:t>
            </a:r>
            <a:r>
              <a:rPr lang="en-US" dirty="0" smtClean="0"/>
              <a:t>5. Career management and coaching:</a:t>
            </a:r>
            <a:br>
              <a:rPr lang="en-US" dirty="0" smtClean="0"/>
            </a:br>
            <a:r>
              <a:rPr lang="en-US" dirty="0" smtClean="0"/>
              <a:t>  Sometimes the results of assessment tests to help people make choices in the field of job or education.</a:t>
            </a:r>
            <a:br>
              <a:rPr lang="en-US" dirty="0" smtClean="0"/>
            </a:br>
            <a:r>
              <a:rPr lang="en-US" dirty="0" smtClean="0"/>
              <a:t>They help to identify those areas of activity in which people will be able to show themselves most clearly.</a:t>
            </a:r>
            <a:br>
              <a:rPr lang="en-US" dirty="0" smtClean="0"/>
            </a:br>
            <a:r>
              <a:rPr lang="ru-RU" sz="2800" dirty="0" smtClean="0"/>
              <a:t> </a:t>
            </a:r>
            <a:endParaRPr lang="ru-RU" sz="2800" dirty="0" smtClean="0"/>
          </a:p>
          <a:p>
            <a:endParaRPr lang="ru-RU" dirty="0"/>
          </a:p>
        </p:txBody>
      </p:sp>
      <p:pic>
        <p:nvPicPr>
          <p:cNvPr id="4" name="Рисунок 3" descr="ADCCAC0YOLMCASE2K60CA5E6BFNCA29UW7VCA97T8SUCAZHHKTICA4FHVMPCAH5FMBOCALIADOKCA3OQ15XCAM5PIW4CAMG453WCAAZC6P0CARUNPLHCAUGCCD7CALD136SCAMMPN7FCAQEO7APCA4CU0B0.jpg"/>
          <p:cNvPicPr>
            <a:picLocks noChangeAspect="1"/>
          </p:cNvPicPr>
          <p:nvPr/>
        </p:nvPicPr>
        <p:blipFill>
          <a:blip r:embed="rId2"/>
          <a:stretch>
            <a:fillRect/>
          </a:stretch>
        </p:blipFill>
        <p:spPr>
          <a:xfrm>
            <a:off x="1571604" y="3786190"/>
            <a:ext cx="6143668" cy="307181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5"/>
            <a:ext cx="8229600" cy="1714512"/>
          </a:xfrm>
        </p:spPr>
        <p:txBody>
          <a:bodyPr>
            <a:normAutofit/>
          </a:bodyPr>
          <a:lstStyle/>
          <a:p>
            <a:pPr>
              <a:buNone/>
            </a:pPr>
            <a:r>
              <a:rPr lang="ru-RU" b="1" dirty="0" smtClean="0"/>
              <a:t>	</a:t>
            </a:r>
            <a:r>
              <a:rPr lang="en-US" sz="2800" dirty="0" smtClean="0"/>
              <a:t>6. Preparation of the reverse reaction:</a:t>
            </a:r>
            <a:br>
              <a:rPr lang="en-US" sz="2800" dirty="0" smtClean="0"/>
            </a:br>
            <a:r>
              <a:rPr lang="en-US" sz="2800" dirty="0" smtClean="0"/>
              <a:t>The results of assessment can determine whether the matter for the benefit of staff </a:t>
            </a:r>
            <a:r>
              <a:rPr lang="en-US" sz="2800" dirty="0" smtClean="0"/>
              <a:t>training</a:t>
            </a:r>
            <a:r>
              <a:rPr lang="en-US" sz="2800" b="1" dirty="0" smtClean="0"/>
              <a:t>.</a:t>
            </a:r>
            <a:endParaRPr lang="ru-RU" dirty="0"/>
          </a:p>
        </p:txBody>
      </p:sp>
      <p:pic>
        <p:nvPicPr>
          <p:cNvPr id="4" name="Рисунок 3" descr="ZM2CA9XU7RYCAC27PNXCAJF54NGCA9599OOCAC01S74CAIR2VA5CAE65FWOCA095QU2CA9QIA4OCAG302VGCA45L54GCAMIUS3ICAKHR9BOCAXS33KPCA8DI6WRCA0KIR0PCAZP4E0WCA6DQIEXCAAV0Q0N.jpg"/>
          <p:cNvPicPr>
            <a:picLocks noChangeAspect="1"/>
          </p:cNvPicPr>
          <p:nvPr/>
        </p:nvPicPr>
        <p:blipFill>
          <a:blip r:embed="rId2"/>
          <a:stretch>
            <a:fillRect/>
          </a:stretch>
        </p:blipFill>
        <p:spPr>
          <a:xfrm>
            <a:off x="500034" y="2143116"/>
            <a:ext cx="4429156" cy="4714884"/>
          </a:xfrm>
          <a:prstGeom prst="rect">
            <a:avLst/>
          </a:prstGeom>
        </p:spPr>
      </p:pic>
      <p:sp>
        <p:nvSpPr>
          <p:cNvPr id="5" name="Прямоугольник 4"/>
          <p:cNvSpPr/>
          <p:nvPr/>
        </p:nvSpPr>
        <p:spPr>
          <a:xfrm>
            <a:off x="5214942" y="2214554"/>
            <a:ext cx="3571900" cy="3539430"/>
          </a:xfrm>
          <a:prstGeom prst="rect">
            <a:avLst/>
          </a:prstGeom>
        </p:spPr>
        <p:txBody>
          <a:bodyPr wrap="square">
            <a:spAutoFit/>
          </a:bodyPr>
          <a:lstStyle/>
          <a:p>
            <a:r>
              <a:rPr lang="en-US" sz="2800" dirty="0" smtClean="0"/>
              <a:t>Assessment center allows the employee or applicant to demonstrate the full diversity of its abilities in situations that simulate his daily work.</a:t>
            </a:r>
            <a:br>
              <a:rPr lang="en-US" sz="2800" dirty="0" smtClean="0"/>
            </a:br>
            <a:endParaRPr lang="ru-RU" sz="2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285728"/>
            <a:ext cx="8229600" cy="5840435"/>
          </a:xfrm>
        </p:spPr>
        <p:txBody>
          <a:bodyPr/>
          <a:lstStyle/>
          <a:p>
            <a:pPr algn="ctr">
              <a:buFont typeface="Wingdings" pitchFamily="2" charset="2"/>
              <a:buNone/>
            </a:pPr>
            <a:r>
              <a:rPr lang="en-US" dirty="0" smtClean="0"/>
              <a:t>Assessment center requires careful preparation and should be well organized. This lengthy procedure (from a few hours to 2-3 days) is often done outside the office of the </a:t>
            </a:r>
            <a:r>
              <a:rPr lang="en-US" dirty="0" smtClean="0"/>
              <a:t>company.</a:t>
            </a:r>
            <a:r>
              <a:rPr lang="ru-RU" dirty="0" smtClean="0">
                <a:effectLst>
                  <a:outerShdw blurRad="38100" dist="38100" dir="2700000" algn="tl">
                    <a:srgbClr val="FFFFFF"/>
                  </a:outerShdw>
                </a:effectLst>
              </a:rPr>
              <a:t> </a:t>
            </a:r>
            <a:endParaRPr lang="ru-RU" dirty="0">
              <a:effectLst>
                <a:outerShdw blurRad="38100" dist="38100" dir="2700000" algn="tl">
                  <a:srgbClr val="FFFFFF"/>
                </a:outerShdw>
              </a:effectLst>
            </a:endParaRPr>
          </a:p>
        </p:txBody>
      </p:sp>
      <p:pic>
        <p:nvPicPr>
          <p:cNvPr id="5" name="Рисунок 4" descr="izxs.jpg"/>
          <p:cNvPicPr>
            <a:picLocks noChangeAspect="1"/>
          </p:cNvPicPr>
          <p:nvPr/>
        </p:nvPicPr>
        <p:blipFill>
          <a:blip r:embed="rId2"/>
          <a:stretch>
            <a:fillRect/>
          </a:stretch>
        </p:blipFill>
        <p:spPr>
          <a:xfrm>
            <a:off x="1785919" y="2571744"/>
            <a:ext cx="6572296" cy="392909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428605"/>
            <a:ext cx="8229600" cy="6024584"/>
          </a:xfrm>
        </p:spPr>
        <p:txBody>
          <a:bodyPr>
            <a:normAutofit lnSpcReduction="10000"/>
          </a:bodyPr>
          <a:lstStyle/>
          <a:p>
            <a:pPr algn="ctr">
              <a:lnSpc>
                <a:spcPct val="90000"/>
              </a:lnSpc>
              <a:buFont typeface="Wingdings" pitchFamily="2" charset="2"/>
              <a:buNone/>
            </a:pPr>
            <a:r>
              <a:rPr lang="en-US" dirty="0" smtClean="0"/>
              <a:t>Exercises </a:t>
            </a:r>
            <a:r>
              <a:rPr lang="en-US" dirty="0" err="1" smtClean="0"/>
              <a:t>R.Bakli</a:t>
            </a:r>
            <a:r>
              <a:rPr lang="en-US" dirty="0" smtClean="0"/>
              <a:t> and </a:t>
            </a:r>
            <a:r>
              <a:rPr lang="en-US" dirty="0" err="1" smtClean="0"/>
              <a:t>Dzh.Keypl</a:t>
            </a:r>
            <a:endParaRPr lang="en-US" dirty="0" smtClean="0"/>
          </a:p>
          <a:p>
            <a:pPr algn="ctr">
              <a:lnSpc>
                <a:spcPct val="90000"/>
              </a:lnSpc>
              <a:buFont typeface="Wingdings" pitchFamily="2" charset="2"/>
              <a:buNone/>
            </a:pPr>
            <a:r>
              <a:rPr lang="en-US" dirty="0" smtClean="0"/>
              <a:t/>
            </a:r>
            <a:br>
              <a:rPr lang="en-US" dirty="0" smtClean="0"/>
            </a:br>
            <a:r>
              <a:rPr lang="en-US" dirty="0" smtClean="0"/>
              <a:t>1. In </a:t>
            </a:r>
            <a:r>
              <a:rPr lang="en-US" dirty="0" smtClean="0"/>
              <a:t>basket. Participants of assessment should be familiar with a number of documents - letters, notes, reports, and so forth. - And then take the appropriate action on them.</a:t>
            </a:r>
            <a:br>
              <a:rPr lang="en-US" dirty="0" smtClean="0"/>
            </a:br>
            <a:r>
              <a:rPr lang="en-US" dirty="0" smtClean="0"/>
              <a:t>Exercise can make it difficult to include phone calls, various interference visits to different people, etc.</a:t>
            </a:r>
            <a:br>
              <a:rPr lang="en-US" dirty="0" smtClean="0"/>
            </a:br>
            <a:r>
              <a:rPr lang="en-US" dirty="0" smtClean="0"/>
              <a:t>Typically, students work individually with the same documents, but you can come up with exercises in which students would receive different materials that encourage them to interact with each other.</a:t>
            </a:r>
            <a:r>
              <a:rPr lang="en-US" sz="2800" dirty="0" smtClean="0"/>
              <a:t/>
            </a:r>
            <a:br>
              <a:rPr lang="en-US" sz="2800" dirty="0" smtClean="0"/>
            </a:br>
            <a:endParaRPr lang="ru-RU" sz="2600" b="1"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457200" y="642918"/>
            <a:ext cx="8229600" cy="5483245"/>
          </a:xfrm>
        </p:spPr>
        <p:txBody>
          <a:bodyPr>
            <a:normAutofit/>
          </a:bodyPr>
          <a:lstStyle/>
          <a:p>
            <a:pPr>
              <a:buFont typeface="Wingdings" pitchFamily="2" charset="2"/>
              <a:buNone/>
            </a:pPr>
            <a:r>
              <a:rPr lang="en-US" sz="2800" dirty="0" smtClean="0"/>
              <a:t>2</a:t>
            </a:r>
            <a:r>
              <a:rPr lang="en-US" dirty="0" smtClean="0"/>
              <a:t>. Interpersonal exercises - students play their roles, requiring the use of interpersonal skills.</a:t>
            </a:r>
            <a:br>
              <a:rPr lang="en-US" dirty="0" smtClean="0"/>
            </a:br>
            <a:r>
              <a:rPr lang="en-US" dirty="0" smtClean="0"/>
              <a:t>These situations include: Decision disciplinary matters; Work with customer complaints and staff in direct contact, or by telephone; holding various interviews, etc.</a:t>
            </a:r>
            <a:br>
              <a:rPr lang="en-US" dirty="0" smtClean="0"/>
            </a:br>
            <a:r>
              <a:rPr lang="en-US" dirty="0" smtClean="0"/>
              <a:t>Lead and students interact with each other, playing different </a:t>
            </a:r>
            <a:r>
              <a:rPr lang="en-US" dirty="0" smtClean="0"/>
              <a:t>roles.</a:t>
            </a:r>
            <a:r>
              <a:rPr lang="en-US" dirty="0" smtClean="0"/>
              <a:t/>
            </a:r>
            <a:br>
              <a:rPr lang="en-US" dirty="0" smtClean="0"/>
            </a:br>
            <a:endParaRPr lang="ru-RU"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457200" y="428604"/>
            <a:ext cx="8229600" cy="5697559"/>
          </a:xfrm>
        </p:spPr>
        <p:txBody>
          <a:bodyPr>
            <a:normAutofit/>
          </a:bodyPr>
          <a:lstStyle/>
          <a:p>
            <a:pPr>
              <a:buFont typeface="Wingdings" pitchFamily="2" charset="2"/>
              <a:buNone/>
            </a:pPr>
            <a:r>
              <a:rPr lang="en-US" dirty="0" smtClean="0"/>
              <a:t>3. Case study. Participants, working individually or in groups, must find a solution to the problem situation.</a:t>
            </a:r>
            <a:br>
              <a:rPr lang="en-US" dirty="0" smtClean="0"/>
            </a:br>
            <a:r>
              <a:rPr lang="en-US" dirty="0" smtClean="0"/>
              <a:t>They may submit its decision in writing, or to make a </a:t>
            </a:r>
            <a:r>
              <a:rPr lang="en-US" dirty="0" smtClean="0"/>
              <a:t>presentation</a:t>
            </a:r>
            <a:r>
              <a:rPr lang="en-US" dirty="0" smtClean="0"/>
              <a:t>.</a:t>
            </a:r>
            <a:endParaRPr lang="ru-RU" dirty="0"/>
          </a:p>
        </p:txBody>
      </p:sp>
      <p:pic>
        <p:nvPicPr>
          <p:cNvPr id="4" name="Рисунок 3" descr="FZGCAIQJ503CAM6ENFNCA2ZE1KUCA2BNDINCAVFK2S5CAU2JG3NCARERKRDCA6BBR5ECAKORQYSCAUQHOV5CA6AYN1MCA2F4SMVCAQ536Y6CAEQVY0OCAM7K1RJCAS6XAO5CA6RXW3ICA4TCUFVCAI1Q6NI.jpg"/>
          <p:cNvPicPr>
            <a:picLocks noChangeAspect="1"/>
          </p:cNvPicPr>
          <p:nvPr/>
        </p:nvPicPr>
        <p:blipFill>
          <a:blip r:embed="rId2"/>
          <a:stretch>
            <a:fillRect/>
          </a:stretch>
        </p:blipFill>
        <p:spPr>
          <a:xfrm>
            <a:off x="3000364" y="2928934"/>
            <a:ext cx="5429288" cy="3929066"/>
          </a:xfrm>
          <a:prstGeom prst="rect">
            <a:avLst/>
          </a:prstGeom>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428604"/>
            <a:ext cx="8229600" cy="5697559"/>
          </a:xfrm>
        </p:spPr>
        <p:txBody>
          <a:bodyPr>
            <a:normAutofit/>
          </a:bodyPr>
          <a:lstStyle/>
          <a:p>
            <a:pPr>
              <a:buFont typeface="Wingdings" pitchFamily="2" charset="2"/>
              <a:buNone/>
            </a:pPr>
            <a:r>
              <a:rPr lang="en-US" dirty="0" smtClean="0"/>
              <a:t>4. Business games - held by the rules provided script.</a:t>
            </a:r>
            <a:br>
              <a:rPr lang="en-US" dirty="0" smtClean="0"/>
            </a:br>
            <a:r>
              <a:rPr lang="en-US" dirty="0" smtClean="0"/>
              <a:t>Participants play the role of the key executives of the same or different organizations, trying to fulfill their tasks.</a:t>
            </a:r>
            <a:br>
              <a:rPr lang="en-US" dirty="0" smtClean="0"/>
            </a:br>
            <a:r>
              <a:rPr lang="en-US" dirty="0" smtClean="0"/>
              <a:t>5. Group discussions.</a:t>
            </a:r>
            <a:br>
              <a:rPr lang="en-US" dirty="0" smtClean="0"/>
            </a:br>
            <a:endParaRPr lang="ru-RU" b="1" dirty="0"/>
          </a:p>
        </p:txBody>
      </p:sp>
      <p:pic>
        <p:nvPicPr>
          <p:cNvPr id="4" name="Рисунок 3" descr="i44.jpg"/>
          <p:cNvPicPr>
            <a:picLocks noChangeAspect="1"/>
          </p:cNvPicPr>
          <p:nvPr/>
        </p:nvPicPr>
        <p:blipFill>
          <a:blip r:embed="rId2"/>
          <a:stretch>
            <a:fillRect/>
          </a:stretch>
        </p:blipFill>
        <p:spPr>
          <a:xfrm>
            <a:off x="1571604" y="3571876"/>
            <a:ext cx="7072362" cy="3286123"/>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QUESTIONS</a:t>
            </a:r>
            <a:r>
              <a:rPr lang="en-US" dirty="0" smtClean="0"/>
              <a:t>:</a:t>
            </a:r>
            <a:r>
              <a:rPr lang="kk-KZ" b="1" dirty="0" smtClean="0"/>
              <a:t/>
            </a:r>
            <a:br>
              <a:rPr lang="kk-KZ" b="1" dirty="0" smtClean="0"/>
            </a:b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r>
              <a:rPr lang="en-US" dirty="0" smtClean="0"/>
              <a:t>Assessment- Center- as technology assessment, development and certification of personnel</a:t>
            </a:r>
            <a:r>
              <a:rPr lang="en-US" dirty="0" smtClean="0"/>
              <a:t>.</a:t>
            </a:r>
          </a:p>
          <a:p>
            <a:r>
              <a:rPr lang="en-US" dirty="0" smtClean="0"/>
              <a:t>Model </a:t>
            </a:r>
            <a:r>
              <a:rPr lang="en-US" dirty="0" smtClean="0"/>
              <a:t>of organizing and conducting Assessment- Center</a:t>
            </a:r>
            <a:r>
              <a:rPr lang="en-US" dirty="0" smtClean="0"/>
              <a:t>.</a:t>
            </a:r>
          </a:p>
          <a:p>
            <a:r>
              <a:rPr lang="en-US" dirty="0" smtClean="0"/>
              <a:t>Types </a:t>
            </a:r>
            <a:r>
              <a:rPr lang="en-US" dirty="0" smtClean="0"/>
              <a:t>Assessment- Center</a:t>
            </a:r>
            <a:r>
              <a:rPr lang="en-US" dirty="0" smtClean="0"/>
              <a:t>.</a:t>
            </a:r>
          </a:p>
          <a:p>
            <a:r>
              <a:rPr lang="en-US" dirty="0" smtClean="0"/>
              <a:t>Methods </a:t>
            </a:r>
            <a:r>
              <a:rPr lang="en-US" dirty="0" smtClean="0"/>
              <a:t>and forms of diagnostics during Assessment- Center</a:t>
            </a:r>
            <a:r>
              <a:rPr lang="en-US" dirty="0" smtClean="0"/>
              <a:t>.</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a:bodyPr>
          <a:lstStyle/>
          <a:p>
            <a:r>
              <a:rPr lang="en-US" dirty="0" smtClean="0"/>
              <a:t>Assessment center -Modern technology assessment of competencies of people</a:t>
            </a:r>
            <a:r>
              <a:rPr lang="en-US" dirty="0" smtClean="0"/>
              <a:t>;</a:t>
            </a:r>
          </a:p>
          <a:p>
            <a:r>
              <a:rPr lang="en-US" dirty="0" smtClean="0"/>
              <a:t/>
            </a:r>
            <a:br>
              <a:rPr lang="en-US" dirty="0" smtClean="0"/>
            </a:br>
            <a:r>
              <a:rPr lang="en-US" dirty="0" smtClean="0"/>
              <a:t>based on the modeling of the key moments of activity that allows employees (or applicants for the vacancy) to demonstrate their knowledge, skills, abilities and personal qualities in situations close to everyday work</a:t>
            </a:r>
            <a:r>
              <a:rPr lang="en-US" dirty="0" smtClean="0"/>
              <a:t>;</a:t>
            </a:r>
          </a:p>
          <a:p>
            <a:r>
              <a:rPr lang="en-US" dirty="0" smtClean="0"/>
              <a:t/>
            </a:r>
            <a:br>
              <a:rPr lang="en-US" dirty="0" smtClean="0"/>
            </a:br>
            <a:r>
              <a:rPr lang="en-US" dirty="0" smtClean="0"/>
              <a:t>used for the selection, training and development.</a:t>
            </a:r>
            <a:endParaRPr lang="en-US" b="1" dirty="0" smtClean="0"/>
          </a:p>
          <a:p>
            <a:endParaRPr lang="en-US" b="1"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072230"/>
          </a:xfrm>
        </p:spPr>
        <p:txBody>
          <a:bodyPr>
            <a:normAutofit fontScale="92500"/>
          </a:bodyPr>
          <a:lstStyle/>
          <a:p>
            <a:r>
              <a:rPr lang="en-US" dirty="0" smtClean="0"/>
              <a:t>In 1944, the Service for Strategic Studies (future CIA) for the selection of the scouts used the method of simulation exercises</a:t>
            </a:r>
            <a:r>
              <a:rPr lang="en-US" dirty="0" smtClean="0"/>
              <a:t>.</a:t>
            </a:r>
          </a:p>
          <a:p>
            <a:r>
              <a:rPr lang="en-US" dirty="0" smtClean="0"/>
              <a:t>The </a:t>
            </a:r>
            <a:r>
              <a:rPr lang="en-US" dirty="0" smtClean="0"/>
              <a:t>basis was the idea - much better not to explore the past of the individual in the traditional interview and test it by simulating tasks that he has to solve</a:t>
            </a:r>
            <a:r>
              <a:rPr lang="en-US" dirty="0" smtClean="0"/>
              <a:t>.</a:t>
            </a:r>
          </a:p>
          <a:p>
            <a:r>
              <a:rPr lang="en-US" dirty="0" smtClean="0"/>
              <a:t>In </a:t>
            </a:r>
            <a:r>
              <a:rPr lang="en-US" dirty="0" smtClean="0"/>
              <a:t>addition to field studies conducted written exercises on tactical planning</a:t>
            </a:r>
            <a:r>
              <a:rPr lang="en-US" dirty="0" smtClean="0"/>
              <a:t>.</a:t>
            </a:r>
          </a:p>
          <a:p>
            <a:r>
              <a:rPr lang="en-US" dirty="0" smtClean="0"/>
              <a:t>Experience </a:t>
            </a:r>
            <a:r>
              <a:rPr lang="en-US" dirty="0" smtClean="0"/>
              <a:t>of the German and American armies went on to become the founder of the British and American approach to the assessment center.</a:t>
            </a:r>
            <a:endParaRPr lang="en-US" dirty="0" smtClean="0"/>
          </a:p>
          <a:p>
            <a:endParaRPr lang="en-US"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endParaRPr lang="en-US" dirty="0" smtClean="0"/>
          </a:p>
          <a:p>
            <a:r>
              <a:rPr lang="en-US" dirty="0" smtClean="0"/>
              <a:t>English approach includes:</a:t>
            </a:r>
            <a:br>
              <a:rPr lang="en-US" dirty="0" smtClean="0"/>
            </a:br>
            <a:r>
              <a:rPr lang="en-US" dirty="0" smtClean="0"/>
              <a:t>a series of interviews, carefully constructed to avoid duplication</a:t>
            </a:r>
            <a:r>
              <a:rPr lang="en-US" dirty="0" smtClean="0"/>
              <a:t>;</a:t>
            </a:r>
          </a:p>
          <a:p>
            <a:r>
              <a:rPr lang="en-US" dirty="0" smtClean="0"/>
              <a:t>unstructured </a:t>
            </a:r>
            <a:r>
              <a:rPr lang="en-US" dirty="0" smtClean="0"/>
              <a:t>discussions on a particular subject</a:t>
            </a:r>
            <a:r>
              <a:rPr lang="en-US" dirty="0" smtClean="0"/>
              <a:t>;</a:t>
            </a:r>
          </a:p>
          <a:p>
            <a:r>
              <a:rPr lang="en-US" dirty="0" smtClean="0"/>
              <a:t>long </a:t>
            </a:r>
            <a:r>
              <a:rPr lang="en-US" dirty="0" smtClean="0"/>
              <a:t>writing assignments</a:t>
            </a:r>
            <a:r>
              <a:rPr lang="en-US" dirty="0" smtClean="0"/>
              <a:t>;</a:t>
            </a:r>
          </a:p>
          <a:p>
            <a:r>
              <a:rPr lang="en-US" dirty="0" smtClean="0"/>
              <a:t>sequence </a:t>
            </a:r>
            <a:r>
              <a:rPr lang="en-US" dirty="0" smtClean="0"/>
              <a:t>of practical exercises, in which candidates have to manage people in a situation of solving problems.</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normAutofit/>
          </a:bodyPr>
          <a:lstStyle/>
          <a:p>
            <a:r>
              <a:rPr lang="en-US" dirty="0" smtClean="0"/>
              <a:t>In contrast to the American approach common</a:t>
            </a:r>
            <a:r>
              <a:rPr lang="en-US" dirty="0" smtClean="0"/>
              <a:t>:</a:t>
            </a:r>
          </a:p>
          <a:p>
            <a:r>
              <a:rPr lang="en-US" dirty="0" smtClean="0"/>
              <a:t>discussions </a:t>
            </a:r>
            <a:r>
              <a:rPr lang="en-US" dirty="0" smtClean="0"/>
              <a:t>with distributed roles</a:t>
            </a:r>
            <a:r>
              <a:rPr lang="en-US" dirty="0" smtClean="0"/>
              <a:t>;</a:t>
            </a:r>
          </a:p>
          <a:p>
            <a:r>
              <a:rPr lang="en-US" dirty="0" smtClean="0"/>
              <a:t>simulation </a:t>
            </a:r>
            <a:r>
              <a:rPr lang="en-US" dirty="0" smtClean="0"/>
              <a:t>exercises alone</a:t>
            </a:r>
            <a:r>
              <a:rPr lang="en-US" dirty="0" smtClean="0"/>
              <a:t>;</a:t>
            </a:r>
          </a:p>
          <a:p>
            <a:r>
              <a:rPr lang="en-US" dirty="0" smtClean="0"/>
              <a:t>individual </a:t>
            </a:r>
            <a:r>
              <a:rPr lang="en-US" dirty="0" smtClean="0"/>
              <a:t>business exercises (In-Basket</a:t>
            </a:r>
            <a:r>
              <a:rPr lang="en-US" dirty="0" smtClean="0"/>
              <a:t>).</a:t>
            </a:r>
            <a:endParaRPr lang="ru-RU" dirty="0"/>
          </a:p>
        </p:txBody>
      </p:sp>
      <p:pic>
        <p:nvPicPr>
          <p:cNvPr id="4" name="Рисунок 3" descr="HCICA7WXVNPCAVUG8Z1CAI6CM5DCAAE3CJ0CAGMNDVICAGMVB1PCAYJ512BCA4G78UGCAST7B43CABRQBVCCA7YACG2CAYRM0K0CATM6X2HCALIIQ2UCA6UOSQKCAZBP7Q2CA0A5FUUCAZDMB6GCA4G85JW.jpg"/>
          <p:cNvPicPr>
            <a:picLocks noChangeAspect="1"/>
          </p:cNvPicPr>
          <p:nvPr/>
        </p:nvPicPr>
        <p:blipFill>
          <a:blip r:embed="rId2"/>
          <a:stretch>
            <a:fillRect/>
          </a:stretch>
        </p:blipFill>
        <p:spPr>
          <a:xfrm>
            <a:off x="2357422" y="3571876"/>
            <a:ext cx="6072229" cy="328612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00792"/>
          </a:xfrm>
        </p:spPr>
        <p:txBody>
          <a:bodyPr>
            <a:normAutofit fontScale="85000" lnSpcReduction="10000"/>
          </a:bodyPr>
          <a:lstStyle/>
          <a:p>
            <a:r>
              <a:rPr lang="en-US" dirty="0" smtClean="0"/>
              <a:t>Center of assessment - a technology that allows to evaluate the eligibility of the candidate requirements activities and personal development potential, based on data on the level of formation of professionally important competencies, personal characteristics and the structure of motivation derived fundamentally different methods as a test, and behavioral </a:t>
            </a:r>
            <a:r>
              <a:rPr lang="en-US" dirty="0" smtClean="0"/>
              <a:t>diagnosis</a:t>
            </a:r>
          </a:p>
          <a:p>
            <a:r>
              <a:rPr lang="en-US" dirty="0" smtClean="0"/>
              <a:t>Assessment center - a modern standardized multi-faceted technology personnel evaluation, allowing us to obtain accurate information as personal-business qualities of individual employees, and according to the quality of the staff of the organization, its objectives, culture, structure, and others.</a:t>
            </a:r>
            <a:br>
              <a:rPr lang="en-US" dirty="0" smtClean="0"/>
            </a:br>
            <a:r>
              <a:rPr lang="en-US" dirty="0" smtClean="0"/>
              <a:t>Assessment center (</a:t>
            </a:r>
            <a:r>
              <a:rPr lang="en-US" dirty="0" err="1" smtClean="0"/>
              <a:t>assesment</a:t>
            </a:r>
            <a:r>
              <a:rPr lang="en-US" dirty="0" smtClean="0"/>
              <a:t>, assessment) - method for assessing staff in the form of a business game</a:t>
            </a:r>
            <a:r>
              <a:rPr lang="en-US" dirty="0" smtClean="0"/>
              <a: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r>
              <a:rPr lang="en-US" dirty="0" smtClean="0"/>
              <a:t>Assessment center - an assessment of competencies of participants by observing their actual behavior in business games.</a:t>
            </a:r>
            <a:br>
              <a:rPr lang="en-US" dirty="0" smtClean="0"/>
            </a:br>
            <a:r>
              <a:rPr lang="en-US" dirty="0" smtClean="0"/>
              <a:t>Looks very similar to the training - participants include business games and activities, but their purpose - no development skills, and equal opportunities for all to play to their strengths and weaknesses.</a:t>
            </a:r>
            <a:br>
              <a:rPr lang="en-US" dirty="0" smtClean="0"/>
            </a:br>
            <a:r>
              <a:rPr lang="en-US" dirty="0" smtClean="0"/>
              <a:t>  In each task for each participant assigned expert.</a:t>
            </a:r>
            <a:br>
              <a:rPr lang="en-US" dirty="0" smtClean="0"/>
            </a:br>
            <a:r>
              <a:rPr lang="en-US" dirty="0" smtClean="0"/>
              <a:t>He captures the behavior of the ward.</a:t>
            </a:r>
            <a:endParaRPr lang="en-US" dirty="0" smtClean="0"/>
          </a:p>
          <a:p>
            <a:endParaRPr lang="en-US"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en-US" dirty="0" smtClean="0"/>
              <a:t>Goals of Technology Assessment Centre</a:t>
            </a:r>
            <a:r>
              <a:rPr lang="en-US" dirty="0" smtClean="0"/>
              <a:t>:</a:t>
            </a:r>
          </a:p>
          <a:p>
            <a:pPr>
              <a:buNone/>
            </a:pPr>
            <a:r>
              <a:rPr lang="en-US" dirty="0" smtClean="0"/>
              <a:t> </a:t>
            </a:r>
            <a:r>
              <a:rPr lang="en-US" dirty="0" smtClean="0"/>
              <a:t>1. Alignment of staff</a:t>
            </a:r>
            <a:r>
              <a:rPr lang="en-US" dirty="0" smtClean="0"/>
              <a:t>:</a:t>
            </a:r>
          </a:p>
          <a:p>
            <a:pPr>
              <a:buNone/>
            </a:pPr>
            <a:r>
              <a:rPr lang="en-US" dirty="0" smtClean="0"/>
              <a:t> </a:t>
            </a:r>
            <a:r>
              <a:rPr lang="en-US" dirty="0" smtClean="0"/>
              <a:t>Every organization wants each of its employees held the right place. For example, the organization has several managerial positions with different levels of responsibility. </a:t>
            </a:r>
            <a:endParaRPr lang="en-US" dirty="0" smtClean="0"/>
          </a:p>
          <a:p>
            <a:pPr>
              <a:buNone/>
            </a:pPr>
            <a:r>
              <a:rPr lang="en-US" dirty="0" smtClean="0"/>
              <a:t>The </a:t>
            </a:r>
            <a:r>
              <a:rPr lang="en-US" dirty="0" smtClean="0"/>
              <a:t>procedure of assessment can provide the most complete information guide to placement of applicants for positions designated to be most effective.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477</Words>
  <PresentationFormat>Экран (4:3)</PresentationFormat>
  <Paragraphs>44</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Lecture 14. Technology Center Assessment</vt:lpstr>
      <vt:lpstr>   QUESTIONS: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BOSS</dc:creator>
  <cp:lastModifiedBy>BOSS</cp:lastModifiedBy>
  <cp:revision>95</cp:revision>
  <dcterms:created xsi:type="dcterms:W3CDTF">2015-04-26T15:04:55Z</dcterms:created>
  <dcterms:modified xsi:type="dcterms:W3CDTF">2015-04-27T14:17:17Z</dcterms:modified>
</cp:coreProperties>
</file>